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2" r:id="rId5"/>
    <p:sldId id="260" r:id="rId6"/>
    <p:sldId id="261" r:id="rId7"/>
    <p:sldId id="263" r:id="rId8"/>
    <p:sldId id="264" r:id="rId9"/>
    <p:sldId id="278" r:id="rId10"/>
    <p:sldId id="266" r:id="rId11"/>
    <p:sldId id="268" r:id="rId12"/>
    <p:sldId id="279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0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E4974-9EEF-4259-B610-9E627525DB2C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F22F-2D97-4E8D-AC23-4CDC6493C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94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A2CA-3FF0-8271-A46C-164DAE570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25875-207A-6835-0FB1-7DED0E39B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6AC1-33F9-1288-24D9-7CDEC946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9521-2F06-9E52-A520-18B5FD6F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53684-3581-8376-0901-B67AE731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48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A500-D5BC-3E1C-84EE-7ADA4647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0EFC8-51FD-BBD5-F377-63BA954A4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4B907-6499-AC87-4F5C-0A9A0B62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10EA-E6F9-48CA-C0F8-B7EA06E5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729A2-90C4-EABF-0098-0DF12C2D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039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E9F2C-FF23-FAF7-8CAE-49EC8275D9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11298-7C0F-2E76-6CF0-B91F8B53E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F3568-E5D7-77B6-94AA-6B90521C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3431C-B267-4922-7A03-16B3F54D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010F7-95D0-06FE-86FC-82BFD4F3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10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7DEA-832F-6DCA-5DCD-5A65CCD0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5A621-F572-DE8C-4C51-E3FBBB7D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BEE51-50CC-4692-6F61-350EA0A3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B6ECB-D8F4-FFDF-E27B-C9B7811B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4FFF7-8F80-2364-C139-8544FDA1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95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FE95-3AE0-FE93-BB8D-14162866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379AD-D0B8-CF25-CA72-26A7D14D2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FF30-AD45-CFE2-A87B-C99DA928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F272E-5F55-25DB-949E-4F023D3E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54B4D-A53F-A337-55D6-2FCC46A9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40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C80A-FDC0-D014-5649-409037E2D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BC9B-A312-101B-6D24-4AF3CD33F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B3E10-D458-4C6C-7CD7-124EFC077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14DCA-A737-0695-DDE4-09EE7E88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9DD2A-4F0B-193E-56BF-A3383DE0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4EAE5-7DBF-83E0-6F9E-27AE9D0D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88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129C-D1F0-E012-6F18-2AEF1C153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84B3D-5BFF-5109-8F19-55044EC39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AE1D1-D6F7-30F9-8AA0-CEF98D9EB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77E69-8940-4DF5-E84B-A69FB2C6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8CB44-9758-4070-F5BC-635BB0BF2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DB47B-3727-3820-D874-046889E7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E0E67-B4AE-1080-01EE-00FA83F8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F66F2-911C-D3EC-F240-E170150D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6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325D-E499-9305-3E66-04BCB63F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F7F42-1A9C-5447-7D9F-92662780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B7C94-6A39-2E3A-C8F9-0AD664940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34FE5-34C7-8C84-5A3F-8F8505DF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314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79FC97-0171-398C-93F6-0E96DF98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C1391-C3D5-A813-A78C-B15B526F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CC6B-F413-FF78-6F1C-43D42556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03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68F8-A020-4921-D726-641B2862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3D41A-9454-B26B-9087-FBBEE1967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A656F-5588-F4BD-C799-365F47C20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CFCEE-55D9-8BFA-3F05-2CB4A245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F7404-BBA5-462C-5718-A21A7B10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D520F-3FC2-1B4F-2D5F-7FE055DD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53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526B-4717-F1B7-66BF-B155D8E7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FE4BB3-5085-022B-19CD-2F3FD0531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DE432-3328-7031-BDBC-ACA133A61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1540E-A366-AC3F-6BFC-E1926F32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B3562-0FA6-AC1D-0403-E48FD451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39889-FD7D-CD7E-53E8-B3D10E6A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0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D34B6-E372-B375-8F94-DD6FA65B1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38D-7DC2-6614-20C6-3F37ACF62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09467-5D0D-0B93-04B8-6C5F6428A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9D524-5793-FCEC-048A-06E742434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BEB-73DC-F31F-F4A9-5B2794069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F5F97-BAC6-4B68-A64C-E81C15EA0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113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hyperlink" Target="https://www.youtube.com/@geospatialmedia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5A7A4A-B22A-2542-32EF-E757046EC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" y="863487"/>
            <a:ext cx="6337689" cy="51310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4EBA53-CC31-9577-1CF8-BD1BA8D7797F}"/>
              </a:ext>
            </a:extLst>
          </p:cNvPr>
          <p:cNvSpPr/>
          <p:nvPr/>
        </p:nvSpPr>
        <p:spPr>
          <a:xfrm>
            <a:off x="6839712" y="100584"/>
            <a:ext cx="545908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/>
              <a:t>Integrating </a:t>
            </a:r>
            <a:r>
              <a:rPr lang="en-US" sz="3200" b="1" dirty="0" err="1"/>
              <a:t>LoRaWAN</a:t>
            </a:r>
            <a:r>
              <a:rPr lang="en-US" sz="3200" b="1" dirty="0"/>
              <a:t> </a:t>
            </a:r>
          </a:p>
          <a:p>
            <a:pPr algn="ctr"/>
            <a:r>
              <a:rPr lang="en-US" sz="3200" b="1" dirty="0"/>
              <a:t>and </a:t>
            </a:r>
          </a:p>
          <a:p>
            <a:pPr algn="ctr"/>
            <a:r>
              <a:rPr lang="en-US" sz="3200" b="1" dirty="0"/>
              <a:t>Geospatial Technologies </a:t>
            </a:r>
          </a:p>
          <a:p>
            <a:pPr algn="ctr"/>
            <a:r>
              <a:rPr lang="en-US" sz="3200" b="1" dirty="0"/>
              <a:t>for </a:t>
            </a:r>
          </a:p>
          <a:p>
            <a:pPr algn="ctr"/>
            <a:r>
              <a:rPr lang="en-US" sz="3200" b="1" dirty="0"/>
              <a:t>Next-Generation Smart Cities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483B85-3170-A40D-F193-6E9A07E97C6A}"/>
              </a:ext>
            </a:extLst>
          </p:cNvPr>
          <p:cNvSpPr/>
          <p:nvPr/>
        </p:nvSpPr>
        <p:spPr>
          <a:xfrm>
            <a:off x="8474242" y="3693878"/>
            <a:ext cx="2190023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 M </a:t>
            </a:r>
            <a:r>
              <a:rPr lang="en-US" sz="2800" b="1" cap="none" spc="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Brindha</a:t>
            </a:r>
            <a:endParaRPr lang="en-US" sz="28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1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Associate Professor</a:t>
            </a:r>
          </a:p>
          <a:p>
            <a:pPr algn="ctr"/>
            <a:r>
              <a:rPr lang="en-US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CSE Department</a:t>
            </a:r>
          </a:p>
          <a:p>
            <a:pPr algn="ctr"/>
            <a:r>
              <a:rPr lang="en-US" sz="1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NIT</a:t>
            </a:r>
            <a:r>
              <a:rPr lang="en-US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Trichy</a:t>
            </a:r>
            <a:endParaRPr lang="en-US" sz="16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EE4D26-AF92-41BA-F8E1-AE9E1879BE17}"/>
              </a:ext>
            </a:extLst>
          </p:cNvPr>
          <p:cNvSpPr/>
          <p:nvPr/>
        </p:nvSpPr>
        <p:spPr>
          <a:xfrm>
            <a:off x="8610498" y="5116185"/>
            <a:ext cx="1917513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 Sekar C</a:t>
            </a:r>
          </a:p>
          <a:p>
            <a:pPr algn="ctr"/>
            <a:r>
              <a:rPr lang="en-US" sz="1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Assistant Professor</a:t>
            </a:r>
          </a:p>
          <a:p>
            <a:pPr algn="ctr"/>
            <a:r>
              <a:rPr lang="en-US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School of Computing</a:t>
            </a:r>
          </a:p>
          <a:p>
            <a:pPr algn="ctr"/>
            <a:r>
              <a:rPr lang="en-US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SRMIST - Trichy</a:t>
            </a:r>
            <a:endParaRPr lang="en-US" sz="16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8B5B1-9AB0-E8D7-9CD8-F6B77C398BF9}"/>
              </a:ext>
            </a:extLst>
          </p:cNvPr>
          <p:cNvSpPr txBox="1"/>
          <p:nvPr/>
        </p:nvSpPr>
        <p:spPr>
          <a:xfrm>
            <a:off x="8832899" y="3164123"/>
            <a:ext cx="147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Presented by:</a:t>
            </a:r>
          </a:p>
        </p:txBody>
      </p:sp>
    </p:spTree>
    <p:extLst>
      <p:ext uri="{BB962C8B-B14F-4D97-AF65-F5344CB8AC3E}">
        <p14:creationId xmlns:p14="http://schemas.microsoft.com/office/powerpoint/2010/main" val="58430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21467-63C1-EAA8-B2C6-818919AD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B64F-4B59-B342-445F-033D4CE9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Device Classes</a:t>
            </a:r>
            <a:r>
              <a:rPr lang="en-IN" b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AB2FB-A589-6973-888C-3883E1C6A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640AC-31E1-3C52-6976-8959C30F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908F5-FBD0-25EB-43F3-7B208F2D3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10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D4AEF4AA-588D-81DA-12E2-3FCF86DED2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29AF75-9421-8C2D-3C4A-DFCDF7DCDC16}"/>
              </a:ext>
            </a:extLst>
          </p:cNvPr>
          <p:cNvSpPr txBox="1"/>
          <p:nvPr/>
        </p:nvSpPr>
        <p:spPr>
          <a:xfrm>
            <a:off x="838200" y="1515771"/>
            <a:ext cx="1199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Class 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ABF8A0-68DD-1101-BD5A-A55A17BE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8108"/>
            <a:ext cx="5795682" cy="1933845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27AFC61-41D1-BB42-781B-7EFE49EE02F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831464" y="1692208"/>
            <a:ext cx="519020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B Capabilities: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Extends Class A by periodically opening receive windows (ping slots) for downlink messages.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Beacons: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network broadcasts time-synchronized beacons, allowing end devices to align their internal clocks for precise timing of downlinks.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Beacon Period: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time interval between two beacons.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Receive Windows: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Similar to Class A, RX1 and RX2 open after an uplink.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Latency and Power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Consumption: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downlink latency than Class A but higher than Class C.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Typically battery-powered; battery life is shorter than Class A due to beacons and ping slots.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A66D9A-7055-4306-4732-4FFDC0D05DC6}"/>
              </a:ext>
            </a:extLst>
          </p:cNvPr>
          <p:cNvSpPr txBox="1"/>
          <p:nvPr/>
        </p:nvSpPr>
        <p:spPr>
          <a:xfrm>
            <a:off x="990600" y="4311715"/>
            <a:ext cx="56432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Suitable for devices needing medium-criticality downlink timing, such as: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Utility meters (e.g., electricity, water)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Street lights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A Compatibility: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also operate in Class A mode if needed. </a:t>
            </a:r>
          </a:p>
        </p:txBody>
      </p:sp>
    </p:spTree>
    <p:extLst>
      <p:ext uri="{BB962C8B-B14F-4D97-AF65-F5344CB8AC3E}">
        <p14:creationId xmlns:p14="http://schemas.microsoft.com/office/powerpoint/2010/main" val="35279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81469-746A-45D7-59FA-753DA1E17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29E8-45A0-63CE-7130-B57562C8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Device Classes</a:t>
            </a:r>
            <a:r>
              <a:rPr lang="en-IN" b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0BF20-9D8C-F7D6-5459-66F13EC3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B52BF-6EA4-5E6C-6150-76ACA485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E5689-5BA7-7621-D7BE-1738F318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11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B5A0D3A1-E717-1B9C-43F7-616F03BEF5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7E992-BA7C-66B9-B921-F3E9E8E03DCB}"/>
              </a:ext>
            </a:extLst>
          </p:cNvPr>
          <p:cNvSpPr txBox="1"/>
          <p:nvPr/>
        </p:nvSpPr>
        <p:spPr>
          <a:xfrm>
            <a:off x="838200" y="1515771"/>
            <a:ext cx="1199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Class 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6A8E4-6AEC-3216-8707-1FFEF2D2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33" y="1975505"/>
            <a:ext cx="5779679" cy="219105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B3E50E4E-C1CE-9C98-0CBA-ACEE1075263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768352" y="1043731"/>
            <a:ext cx="5109882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C Capabilities: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Extends Class A by keeping receive windows open, except during uplink transmissions.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Receive Windows: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Opens RX1 and RX2 after uplink, similar to Class A. RX2 remains open continuously until the next uplink.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Latency: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receive downlink messages at almost any time, providing very low latency.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 Consumption: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Higher power usage due to continuous receive windows; typically mains-powered rather than battery-powered.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Ideal for applications needing immediate actuation, such as: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Utility meters (electric, water)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Street and beacon lights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Alarms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A Compatibility: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also switch to Class A mode when needed. </a:t>
            </a:r>
          </a:p>
        </p:txBody>
      </p:sp>
    </p:spTree>
    <p:extLst>
      <p:ext uri="{BB962C8B-B14F-4D97-AF65-F5344CB8AC3E}">
        <p14:creationId xmlns:p14="http://schemas.microsoft.com/office/powerpoint/2010/main" val="209653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4C541-D64C-A875-C0D4-5AA90066A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7B9F-A1B4-6FC8-1E20-D9B5911D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Device Classes</a:t>
            </a:r>
            <a:r>
              <a:rPr lang="en-IN" b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63AB-FCD4-FA18-FD39-510B3601C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A0060-8C60-5506-5FAF-FE1E1D61D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E0E31-1E98-03F8-7E16-14572A5C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12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610C28CC-6696-2A09-C4D6-04A3CAF240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A3D9EC-1B61-8850-F973-71B29F6F4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1414130"/>
            <a:ext cx="8301318" cy="464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6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3AD4E-F12E-BCCF-4D23-E36232F5A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524A-8D65-7678-FA52-FADBC4AE2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End Device Activation</a:t>
            </a: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3F39F-87E7-D3CC-ECFE-282F41D7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4FB0D-4408-AEC3-B0F8-7689810D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CB80F-B90E-ABB1-823A-ED9F062AD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13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71714220-5032-EB06-F837-C0AD42EBEB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DB2BF-BDC4-6259-8736-793619D907F0}"/>
              </a:ext>
            </a:extLst>
          </p:cNvPr>
          <p:cNvSpPr txBox="1"/>
          <p:nvPr/>
        </p:nvSpPr>
        <p:spPr>
          <a:xfrm>
            <a:off x="838200" y="1481916"/>
            <a:ext cx="5934635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Activation Requirement: </a:t>
            </a:r>
            <a:r>
              <a:rPr lang="en-US" dirty="0"/>
              <a:t>Every end device must be registered with a network before communication, known as activation.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Activation Methods: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Over-The-Air Activation (OTAA): </a:t>
            </a:r>
            <a:r>
              <a:rPr lang="en-US" dirty="0"/>
              <a:t>Most secure and recommended </a:t>
            </a:r>
            <a:r>
              <a:rPr lang="en-US" dirty="0" err="1"/>
              <a:t>method.Devices</a:t>
            </a:r>
            <a:r>
              <a:rPr lang="en-US" dirty="0"/>
              <a:t> perform a join procedure, receiving a dynamic address and negotiating security keys.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Activation By Personalization (ABP): </a:t>
            </a:r>
            <a:r>
              <a:rPr lang="en-US" dirty="0"/>
              <a:t>Device address and security keys are </a:t>
            </a:r>
            <a:r>
              <a:rPr lang="en-US" dirty="0" err="1"/>
              <a:t>hardcoded.Less</a:t>
            </a:r>
            <a:r>
              <a:rPr lang="en-US" dirty="0"/>
              <a:t> secure and limits switching between network providers without manual key changes.</a:t>
            </a:r>
            <a:endParaRPr lang="en-IN" dirty="0"/>
          </a:p>
        </p:txBody>
      </p:sp>
      <p:pic>
        <p:nvPicPr>
          <p:cNvPr id="9218" name="Picture 2" descr="Over The Air Activation (OTAA) scheme.">
            <a:extLst>
              <a:ext uri="{FF2B5EF4-FFF2-40B4-BE49-F238E27FC236}">
                <a16:creationId xmlns:a16="http://schemas.microsoft.com/office/drawing/2014/main" id="{76CBB415-2660-0185-2FC5-1545456E6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056" y="1481917"/>
            <a:ext cx="3165062" cy="256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ctivation By Personalization (ABP) scheme.">
            <a:extLst>
              <a:ext uri="{FF2B5EF4-FFF2-40B4-BE49-F238E27FC236}">
                <a16:creationId xmlns:a16="http://schemas.microsoft.com/office/drawing/2014/main" id="{ECECC88B-106B-6521-27AF-B3CEAD38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824" y="4262299"/>
            <a:ext cx="3077878" cy="174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2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D8101-C43C-0F89-D8C0-B54B7B03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E723-12A5-4C17-3881-75128ECB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 fontScale="90000"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Spreading Factors</a:t>
            </a:r>
            <a:b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</a:b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9319-4216-FAC7-004E-EA16F558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542D8-2282-B295-8032-5E52F78E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EE3D1-C9B7-A28E-2FF7-8E2EECA9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14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F0C62BA0-41AA-C2C6-ECD4-01CE7E9DEE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E56DE2E-E0A0-89AA-0E46-D47F67D5637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12694" y="751345"/>
            <a:ext cx="11071412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LoRa Technology: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Chirp Spread Spectrum (CSS), where chirps (symbols) carry data.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Spreading Factor (SF):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Controls chirp rate and data transmission speed.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SF = faster chirps, higher data rate, but reduced range.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SF = slower chirps, lower data rate, but increased range.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Range and Data 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Adjusting SF balances range and data rate, impacting transmission distance and processing gain.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Congestion Control: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Orthogonal SFs prevent interference on the same frequency, allowing multiple transmissions without conflict. 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Spreading Factor (SF) and Bit 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Lower SF provides a higher bit rate at fixed bandwidth and coding rate. Example: SF7 has a higher bit rate than SF12.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Bandwidth and Bit 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Doubling the bandwidth doubles the bit rate for a fixed SF and coding rate.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Bit Rates with SF7 and CR = 1: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125 kHz: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5.5 kbit/s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250 kHz: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10.9 kbit/s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500 kHz: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21.9 kbit/s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2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8042F-F5CC-744D-7D22-9C047A52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8D49-E8A0-207F-ACC3-1B88D94B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 fontScale="90000"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Spreading Factors</a:t>
            </a:r>
            <a:b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</a:b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8E23D-FD6D-BA5E-DC02-218036AC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920D9-B09A-95A5-9EAB-8B8F0171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1DF2E-5652-045D-3C5B-31380F27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15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CAFD9E45-43C3-56CA-2DD3-577B93AB7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7384FA5-98B9-4BE6-A8F0-DFF318542B4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12694" y="751345"/>
            <a:ext cx="11071412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LoRa Technology: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Chirp Spread Spectrum (CSS), where chirps (symbols) carry data.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Spreading Factor (SF):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Controls chirp rate and data transmission speed.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SF = faster chirps, higher data rate, but reduced range.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SF = slower chirps, lower data rate, but increased range.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Range and Data 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Adjusting SF balances range and data rate, impacting transmission distance and processing gain.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Congestion Control: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Orthogonal SFs prevent interference on the same frequency, allowing multiple transmissions without conflict. 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Spreading Factor (SF) and Bit 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Lower SF provides a higher bit rate at fixed bandwidth and coding rate. Example: SF7 has a higher bit rate than SF12.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Bandwidth and Bit 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Doubling the bandwidth doubles the bit rate for a fixed SF and coding rate.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Bit Rates with SF7 and CR = 1: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125 kHz: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5.5 kbit/s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250 kHz: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10.9 kbit/s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500 kHz: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21.9 kbit/s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76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418BE-87CA-C3FE-4AF4-F6C30970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8003-F473-08E4-A96E-27F38504A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 fontScale="90000"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Limitations</a:t>
            </a:r>
            <a:b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</a:b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DB261-54C1-C736-9273-51F87A52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46309-09FD-F8CF-ABFB-46A41A055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5113F-063A-C1E9-6CEF-CE57E551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16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A07CB1DA-D9D5-472C-91F2-0F5449C92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6E21CEB-D028-5961-9257-BFE8207BA07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31694" y="1014442"/>
            <a:ext cx="1152861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suitable for: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data: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Limited to small, infrequent packets.</a:t>
            </a: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Phone calls: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GPRS/3G/LTE instead.</a:t>
            </a: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automation: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ZigBee or Bluetooth.</a:t>
            </a: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High-data tasks: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photos or video, use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WiFi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Uplink Efficiency Tips: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Minimize size; use binary format (e.g., Cayenne LPP).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Message Interval: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Send at several-minute intervals or upon significant changes.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 with SF7BW125 for low power and airtime; enable Adaptive Data Rate (ADR) if needed.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Downlink Efficiency Tips: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 Downlinks: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Avoid if possible, use small payloads.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Downlink rate depends on uplink efficiency.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Confirmations: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unconfirmed uplinks if possible to reduce network load and boost reliability.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2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62A1-AC6B-67DE-9BCC-2AE5CD1C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E287-A4DD-5F8F-8BF7-7C2D7CEB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 fontScale="90000"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</a:t>
            </a:r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Usecase</a:t>
            </a:r>
            <a:b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</a:b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1BEAE-6736-4C0D-D93E-51ED1B55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E4DCC-34DB-E1BE-85CF-F5FB6A0C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70C2F-0027-0398-59F3-8CC10C50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17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A8B60C4C-B664-50FA-0FAA-D9A0470842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290" name="Picture 2" descr="LoRa Product Applications">
            <a:extLst>
              <a:ext uri="{FF2B5EF4-FFF2-40B4-BE49-F238E27FC236}">
                <a16:creationId xmlns:a16="http://schemas.microsoft.com/office/drawing/2014/main" id="{70F026AD-A7E5-E917-8996-C9379B7E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24588"/>
            <a:ext cx="5364910" cy="490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LoRa_ How It Works">
            <a:hlinkClick r:id="" action="ppaction://media"/>
            <a:extLst>
              <a:ext uri="{FF2B5EF4-FFF2-40B4-BE49-F238E27FC236}">
                <a16:creationId xmlns:a16="http://schemas.microsoft.com/office/drawing/2014/main" id="{DF85C6BD-6C2A-AE91-F373-3E032C675D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1714500"/>
            <a:ext cx="609600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570DFB-249A-3C76-858E-DAA0F30C81DC}"/>
              </a:ext>
            </a:extLst>
          </p:cNvPr>
          <p:cNvSpPr txBox="1"/>
          <p:nvPr/>
        </p:nvSpPr>
        <p:spPr>
          <a:xfrm>
            <a:off x="9157447" y="5869279"/>
            <a:ext cx="191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Image source : </a:t>
            </a:r>
            <a:r>
              <a:rPr lang="en-IN" sz="1400" dirty="0" err="1"/>
              <a:t>Semtech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25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15F47-5B55-F1AB-C50C-D0C8FB1E2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BFE3-7FBC-4B97-15BA-79E30967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133"/>
            <a:ext cx="10515600" cy="76873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D83D0"/>
                </a:solidFill>
                <a:latin typeface="avantgardepro"/>
              </a:rPr>
              <a:t>Integration of </a:t>
            </a:r>
            <a:r>
              <a:rPr lang="en-US" b="1" dirty="0" err="1">
                <a:solidFill>
                  <a:srgbClr val="0D83D0"/>
                </a:solidFill>
                <a:latin typeface="avantgardepro"/>
              </a:rPr>
              <a:t>LoRaWAN</a:t>
            </a:r>
            <a:r>
              <a:rPr lang="en-US" b="1" dirty="0">
                <a:solidFill>
                  <a:srgbClr val="0D83D0"/>
                </a:solidFill>
                <a:latin typeface="avantgardepro"/>
              </a:rPr>
              <a:t> and Geospatial Technologies</a:t>
            </a:r>
            <a:b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</a:b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17C10-BE20-1632-15BA-BECDD6E1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55CC3-413C-768B-4C7E-2FE570CC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CBACA-9939-B5FD-A893-A03E3407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18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CA080D11-030B-999B-73EC-90F6B14066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11125-DE45-FF1C-73D9-FD9B02BA8B2E}"/>
              </a:ext>
            </a:extLst>
          </p:cNvPr>
          <p:cNvSpPr txBox="1"/>
          <p:nvPr/>
        </p:nvSpPr>
        <p:spPr>
          <a:xfrm>
            <a:off x="838200" y="1514671"/>
            <a:ext cx="547295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Real-Time Data Collection with </a:t>
            </a:r>
            <a:r>
              <a:rPr lang="en-US" sz="1600" b="1" dirty="0" err="1"/>
              <a:t>LoRaWAN</a:t>
            </a:r>
            <a:r>
              <a:rPr lang="en-US" sz="1600" b="1" dirty="0"/>
              <a:t> Sensors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/>
              <a:t>Key Benefits</a:t>
            </a:r>
            <a:r>
              <a:rPr lang="en-US" sz="1600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Wide Coverage</a:t>
            </a:r>
            <a:r>
              <a:rPr lang="en-US" sz="1600" dirty="0"/>
              <a:t>: Ideal for urban environments, covering large areas with fewer gateways.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Low Power Consumption</a:t>
            </a:r>
            <a:r>
              <a:rPr lang="en-US" sz="1600" dirty="0"/>
              <a:t>: Extends the battery life of sensors, making them suitable for continuous monitoring.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Real-Time Data</a:t>
            </a:r>
            <a:r>
              <a:rPr lang="en-US" sz="1600" dirty="0"/>
              <a:t>: Provides timely data on various urban metrics, such as: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 dirty="0"/>
              <a:t>Air quality levels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 dirty="0"/>
              <a:t>Noise pollution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 dirty="0"/>
              <a:t>Traffic flow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 dirty="0"/>
              <a:t>Waste management metrics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Scalability</a:t>
            </a:r>
            <a:r>
              <a:rPr lang="en-US" sz="1600" dirty="0"/>
              <a:t>: Easily integrates additional sensors as urban needs grow</a:t>
            </a:r>
          </a:p>
        </p:txBody>
      </p:sp>
      <p:pic>
        <p:nvPicPr>
          <p:cNvPr id="9" name="videoplayback-ezgif.com-video-cutter">
            <a:hlinkClick r:id="" action="ppaction://media"/>
            <a:extLst>
              <a:ext uri="{FF2B5EF4-FFF2-40B4-BE49-F238E27FC236}">
                <a16:creationId xmlns:a16="http://schemas.microsoft.com/office/drawing/2014/main" id="{3FFE6961-28C4-3B2A-EDA9-32DA509B8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8264" y="1828799"/>
            <a:ext cx="5537548" cy="311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F60D2-AE78-8563-FB3F-83E1A1807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FE64-9A17-1CBE-D085-8C99C6EA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133"/>
            <a:ext cx="10515600" cy="76873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D83D0"/>
                </a:solidFill>
                <a:latin typeface="avantgardepro"/>
              </a:rPr>
              <a:t>Integration of </a:t>
            </a:r>
            <a:r>
              <a:rPr lang="en-US" b="1" dirty="0" err="1">
                <a:solidFill>
                  <a:srgbClr val="0D83D0"/>
                </a:solidFill>
                <a:latin typeface="avantgardepro"/>
              </a:rPr>
              <a:t>LoRaWAN</a:t>
            </a:r>
            <a:r>
              <a:rPr lang="en-US" b="1" dirty="0">
                <a:solidFill>
                  <a:srgbClr val="0D83D0"/>
                </a:solidFill>
                <a:latin typeface="avantgardepro"/>
              </a:rPr>
              <a:t> and Geospatial Technologies</a:t>
            </a:r>
            <a:b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</a:b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DBE98-7D1E-FE69-2A54-334F2982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4E36A-D589-70E2-BF40-934D316C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9F76D-2F35-829C-0619-0EAA1CE6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19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A6A3A259-6275-344E-3662-7BFB8D6C95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ED18A-E284-A4BB-54C0-57106D2D7FC8}"/>
              </a:ext>
            </a:extLst>
          </p:cNvPr>
          <p:cNvSpPr txBox="1"/>
          <p:nvPr/>
        </p:nvSpPr>
        <p:spPr>
          <a:xfrm>
            <a:off x="838200" y="1104543"/>
            <a:ext cx="485438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Geospatial Platforms (GIS)</a:t>
            </a:r>
          </a:p>
          <a:p>
            <a:pPr algn="just"/>
            <a:r>
              <a:rPr lang="en-US" b="1" dirty="0"/>
              <a:t>Role of GIS in Urban Management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Geographic Information Systems (GIS) facilitate the analysis, visualization, and management of spatial data.</a:t>
            </a:r>
          </a:p>
          <a:p>
            <a:pPr algn="just"/>
            <a:r>
              <a:rPr lang="en-US" b="1" dirty="0"/>
              <a:t>Visualization of Data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Map-Based Interfaces</a:t>
            </a:r>
            <a:r>
              <a:rPr lang="en-US" dirty="0"/>
              <a:t>: Present data collected from </a:t>
            </a:r>
            <a:r>
              <a:rPr lang="en-US" dirty="0" err="1"/>
              <a:t>LoRaWAN</a:t>
            </a:r>
            <a:r>
              <a:rPr lang="en-US" dirty="0"/>
              <a:t> sensors in an easily interpretable format.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Layered Data Analysis</a:t>
            </a:r>
            <a:r>
              <a:rPr lang="en-US" dirty="0"/>
              <a:t>: Users can overlay multiple datasets (e.g., traffic, air quality) to identify patterns and correlations.</a:t>
            </a:r>
          </a:p>
          <a:p>
            <a:pPr algn="just"/>
            <a:r>
              <a:rPr lang="en-US" b="1" dirty="0"/>
              <a:t>Enhanced Decision-Making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Informed Urban Planning</a:t>
            </a:r>
            <a:r>
              <a:rPr lang="en-US" dirty="0"/>
              <a:t>: Leverages real-time data to make proactive decisions regarding infrastructure and services.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Responsive Policy Formulation</a:t>
            </a:r>
            <a:r>
              <a:rPr lang="en-US" dirty="0"/>
              <a:t>: Data-driven insights enable local governments to address urban challenges effectively.</a:t>
            </a:r>
          </a:p>
        </p:txBody>
      </p:sp>
      <p:pic>
        <p:nvPicPr>
          <p:cNvPr id="10" name="What are the Five Types of Geographic Data_">
            <a:hlinkClick r:id="" action="ppaction://media"/>
            <a:extLst>
              <a:ext uri="{FF2B5EF4-FFF2-40B4-BE49-F238E27FC236}">
                <a16:creationId xmlns:a16="http://schemas.microsoft.com/office/drawing/2014/main" id="{F43660B4-E2D3-E69D-B0F2-61266CBA5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6024" y="1562100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71D2D0-DFE0-6682-AF74-9E699C2D75CD}"/>
              </a:ext>
            </a:extLst>
          </p:cNvPr>
          <p:cNvSpPr txBox="1"/>
          <p:nvPr/>
        </p:nvSpPr>
        <p:spPr>
          <a:xfrm>
            <a:off x="9157447" y="5869279"/>
            <a:ext cx="2650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Image source : </a:t>
            </a:r>
            <a:r>
              <a:rPr lang="en-IN" sz="1400" b="0" i="0" dirty="0">
                <a:effectLst/>
                <a:latin typeface="Roboto" panose="02000000000000000000" pitchFamily="2" charset="0"/>
                <a:hlinkClick r:id="rId5"/>
              </a:rPr>
              <a:t>Geospatial World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224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9E1D-8173-4E89-AA8A-ACC73189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/>
          <a:lstStyle/>
          <a:p>
            <a:r>
              <a:rPr lang="en-IN" b="1" dirty="0">
                <a:solidFill>
                  <a:srgbClr val="0D83D0"/>
                </a:solidFill>
                <a:latin typeface="avantgardepro"/>
              </a:rPr>
              <a:t>Introduction to Smart Cities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09AEC-6C3A-E22E-78CD-D12207D5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973-D0BA-EDEF-57D2-6A7811484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B6EF-A5DE-331D-21FA-7BFBF985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2</a:t>
            </a:fld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CA0B808-4CF5-F09F-EAEE-50737F4B07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046641"/>
            <a:ext cx="7642412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latin typeface="Arial" panose="020B0604020202020204" pitchFamily="34" charset="0"/>
              </a:rPr>
              <a:t>Smart cities </a:t>
            </a:r>
            <a:r>
              <a:rPr lang="en-US" sz="1800" dirty="0">
                <a:latin typeface="Arial" panose="020B0604020202020204" pitchFamily="34" charset="0"/>
              </a:rPr>
              <a:t>aim to improve quality of life, sustainability, and efficiency, addressing urban challenges like congestion, pollution, and resource management.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 (Internet of Things):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Connects devices across urban environments, collecting real-time data for monitoring and control.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LoRaWAN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(Long Range Wide Area Network):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low-power, long-distance communication ideal for large-scale IoT networks in cities.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GIS (Geographical Information Systems):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Visualizes spatial data, enabling urban planners to make data-driven decisions.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GPS (Global Positioning System):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tracking of assets and optimizing public services like transportation.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CFD84F-3C8E-9476-1CDD-5E08F2EB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922" y="421060"/>
            <a:ext cx="1841596" cy="1809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E44A13-901D-6544-8BBF-125A9F2D1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545" y="2504998"/>
            <a:ext cx="1879218" cy="1848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9E6ACF-DFD7-DD3E-B37E-E7166E45D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546" y="4627652"/>
            <a:ext cx="1879217" cy="17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2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F60D2-AE78-8563-FB3F-83E1A1807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FE64-9A17-1CBE-D085-8C99C6EA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133"/>
            <a:ext cx="10515600" cy="76873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D83D0"/>
                </a:solidFill>
                <a:latin typeface="avantgardepro"/>
              </a:rPr>
              <a:t>The Things Industries is a full-service </a:t>
            </a:r>
            <a:r>
              <a:rPr lang="en-US" b="1" dirty="0" err="1">
                <a:solidFill>
                  <a:srgbClr val="0D83D0"/>
                </a:solidFill>
                <a:latin typeface="avantgardepro"/>
              </a:rPr>
              <a:t>LoRaWAN</a:t>
            </a:r>
            <a:r>
              <a:rPr lang="en-US" b="1" dirty="0">
                <a:solidFill>
                  <a:srgbClr val="0D83D0"/>
                </a:solidFill>
                <a:latin typeface="avantgardepro"/>
              </a:rPr>
              <a:t> solutions provider</a:t>
            </a:r>
            <a:b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</a:b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DBE98-7D1E-FE69-2A54-334F2982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4E36A-D589-70E2-BF40-934D316C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9F76D-2F35-829C-0619-0EAA1CE6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20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A6A3A259-6275-344E-3662-7BFB8D6C95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71D2D0-DFE0-6682-AF74-9E699C2D75CD}"/>
              </a:ext>
            </a:extLst>
          </p:cNvPr>
          <p:cNvSpPr txBox="1"/>
          <p:nvPr/>
        </p:nvSpPr>
        <p:spPr>
          <a:xfrm>
            <a:off x="9157447" y="5869279"/>
            <a:ext cx="2766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Image source : </a:t>
            </a:r>
            <a:r>
              <a:rPr lang="en-IN" sz="1400" b="0" i="0" dirty="0">
                <a:effectLst/>
                <a:latin typeface="Roboto" panose="02000000000000000000" pitchFamily="2" charset="0"/>
              </a:rPr>
              <a:t>the things network</a:t>
            </a:r>
            <a:endParaRPr lang="en-IN" sz="1400" dirty="0"/>
          </a:p>
        </p:txBody>
      </p:sp>
      <p:pic>
        <p:nvPicPr>
          <p:cNvPr id="7" name="What is The Things Network_">
            <a:hlinkClick r:id="" action="ppaction://media"/>
            <a:extLst>
              <a:ext uri="{FF2B5EF4-FFF2-40B4-BE49-F238E27FC236}">
                <a16:creationId xmlns:a16="http://schemas.microsoft.com/office/drawing/2014/main" id="{2B79A4A7-BFEA-CE99-F51C-2C3F6F80E1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20238" y="1808362"/>
            <a:ext cx="6096000" cy="342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E925F5-F42A-EC4D-5EE5-451D952EE02F}"/>
              </a:ext>
            </a:extLst>
          </p:cNvPr>
          <p:cNvSpPr txBox="1"/>
          <p:nvPr/>
        </p:nvSpPr>
        <p:spPr>
          <a:xfrm>
            <a:off x="1380564" y="2505670"/>
            <a:ext cx="2743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333333"/>
                </a:solidFill>
                <a:effectLst/>
                <a:latin typeface="ITC Avant Garde Pro"/>
              </a:rPr>
              <a:t>Build, grow and scale with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ITC Avant Garde Pro"/>
              </a:rPr>
              <a:t>The Things Stack Cloud</a:t>
            </a:r>
            <a:endParaRPr lang="en-US" sz="2800" b="0" i="0" dirty="0">
              <a:solidFill>
                <a:srgbClr val="333333"/>
              </a:solidFill>
              <a:effectLst/>
              <a:latin typeface="ITC Avant Garde Pro"/>
            </a:endParaRPr>
          </a:p>
        </p:txBody>
      </p:sp>
    </p:spTree>
    <p:extLst>
      <p:ext uri="{BB962C8B-B14F-4D97-AF65-F5344CB8AC3E}">
        <p14:creationId xmlns:p14="http://schemas.microsoft.com/office/powerpoint/2010/main" val="32697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F60D2-AE78-8563-FB3F-83E1A1807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DBE98-7D1E-FE69-2A54-334F2982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4E36A-D589-70E2-BF40-934D316C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9F76D-2F35-829C-0619-0EAA1CE6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21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A6A3A259-6275-344E-3662-7BFB8D6C95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8C4AC0-5C76-859B-363D-CF909FB4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06"/>
          <a:stretch/>
        </p:blipFill>
        <p:spPr>
          <a:xfrm>
            <a:off x="142875" y="2142564"/>
            <a:ext cx="11906250" cy="46201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5963DB-E96C-545E-0BC2-FB0A94A3CE10}"/>
              </a:ext>
            </a:extLst>
          </p:cNvPr>
          <p:cNvSpPr/>
          <p:nvPr/>
        </p:nvSpPr>
        <p:spPr>
          <a:xfrm>
            <a:off x="3890462" y="708042"/>
            <a:ext cx="3747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327242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53CCE-BBDF-5BD5-6CDB-2FCB43EC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25FF-90B8-7D26-1EA2-1F01911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/>
          <a:lstStyle/>
          <a:p>
            <a:r>
              <a:rPr lang="en-IN" b="1" dirty="0">
                <a:solidFill>
                  <a:srgbClr val="0D83D0"/>
                </a:solidFill>
                <a:latin typeface="avantgardepro"/>
              </a:rPr>
              <a:t>What is </a:t>
            </a:r>
            <a:r>
              <a:rPr lang="en-IN" b="1" dirty="0" err="1">
                <a:solidFill>
                  <a:srgbClr val="0D83D0"/>
                </a:solidFill>
                <a:latin typeface="avantgardepro"/>
              </a:rPr>
              <a:t>LoRaWAN</a:t>
            </a:r>
            <a:r>
              <a:rPr lang="en-IN" b="1" dirty="0">
                <a:solidFill>
                  <a:srgbClr val="0D83D0"/>
                </a:solidFill>
                <a:latin typeface="avantgardepro"/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4B45-D72B-E945-41CB-497D1D86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3506B-E44E-2BFD-E26A-A6D8D593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D78BE-408A-6348-5295-10BAF12B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3</a:t>
            </a:fld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5AA9320-92F8-E12F-C646-62B5C0BC0A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9247" y="1058868"/>
            <a:ext cx="4796118" cy="530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>
                <a:latin typeface="Arial" panose="020B0604020202020204" pitchFamily="34" charset="0"/>
              </a:rPr>
              <a:t>LoRaWAN</a:t>
            </a:r>
            <a:r>
              <a:rPr lang="en-US" sz="1800" b="1" dirty="0">
                <a:latin typeface="Arial" panose="020B0604020202020204" pitchFamily="34" charset="0"/>
              </a:rPr>
              <a:t> (Long Range Wide Area Network) </a:t>
            </a:r>
            <a:r>
              <a:rPr lang="en-US" sz="1800" dirty="0">
                <a:latin typeface="Arial" panose="020B0604020202020204" pitchFamily="34" charset="0"/>
              </a:rPr>
              <a:t>is a low-power, long-range wireless technology designed for IoT applications</a:t>
            </a:r>
            <a:r>
              <a:rPr lang="en-US" sz="1800" b="1" dirty="0">
                <a:latin typeface="Arial" panose="020B0604020202020204" pitchFamily="34" charset="0"/>
              </a:rPr>
              <a:t>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Arial" panose="020B0604020202020204" pitchFamily="34" charset="0"/>
              </a:rPr>
              <a:t>Derived from </a:t>
            </a:r>
            <a:r>
              <a:rPr lang="en-US" sz="1800" b="1" dirty="0">
                <a:latin typeface="Arial" panose="020B0604020202020204" pitchFamily="34" charset="0"/>
              </a:rPr>
              <a:t>Chirp Spread Spectrum (CSS) </a:t>
            </a:r>
            <a:r>
              <a:rPr lang="en-US" sz="1800" dirty="0">
                <a:latin typeface="Arial" panose="020B0604020202020204" pitchFamily="34" charset="0"/>
              </a:rPr>
              <a:t>technology. It encodes information on radio waves using </a:t>
            </a:r>
            <a:r>
              <a:rPr lang="en-US" sz="1800" b="1" dirty="0">
                <a:latin typeface="Arial" panose="020B0604020202020204" pitchFamily="34" charset="0"/>
              </a:rPr>
              <a:t>chirp pulses </a:t>
            </a:r>
            <a:r>
              <a:rPr lang="en-US" sz="1800" dirty="0">
                <a:latin typeface="Arial" panose="020B0604020202020204" pitchFamily="34" charset="0"/>
              </a:rPr>
              <a:t>- similar to the way </a:t>
            </a:r>
            <a:r>
              <a:rPr lang="en-US" sz="1800" b="1" dirty="0">
                <a:latin typeface="Arial" panose="020B0604020202020204" pitchFamily="34" charset="0"/>
              </a:rPr>
              <a:t>dolphins and bats </a:t>
            </a:r>
            <a:r>
              <a:rPr lang="en-US" sz="1800" dirty="0">
                <a:latin typeface="Arial" panose="020B0604020202020204" pitchFamily="34" charset="0"/>
              </a:rPr>
              <a:t>communicate!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Arial" panose="020B0604020202020204" pitchFamily="34" charset="0"/>
              </a:rPr>
              <a:t>LoRa modulated transmission is robust against disturbances and can be received across </a:t>
            </a:r>
            <a:r>
              <a:rPr lang="en-US" sz="1800" b="1" dirty="0">
                <a:latin typeface="Arial" panose="020B0604020202020204" pitchFamily="34" charset="0"/>
              </a:rPr>
              <a:t>Long</a:t>
            </a:r>
            <a:r>
              <a:rPr lang="en-US" sz="1800" dirty="0">
                <a:latin typeface="Arial" panose="020B0604020202020204" pitchFamily="34" charset="0"/>
              </a:rPr>
              <a:t> distances.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5DE22F83-9278-D787-D0C3-BC073F5732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F1105-3E90-D9CC-052C-BF66F709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930683"/>
            <a:ext cx="5842589" cy="3560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816800-D5FF-88EC-7410-A6186E0B74A5}"/>
              </a:ext>
            </a:extLst>
          </p:cNvPr>
          <p:cNvSpPr txBox="1"/>
          <p:nvPr/>
        </p:nvSpPr>
        <p:spPr>
          <a:xfrm>
            <a:off x="9220199" y="5940997"/>
            <a:ext cx="2667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Image source : the things network</a:t>
            </a:r>
          </a:p>
        </p:txBody>
      </p:sp>
    </p:spTree>
    <p:extLst>
      <p:ext uri="{BB962C8B-B14F-4D97-AF65-F5344CB8AC3E}">
        <p14:creationId xmlns:p14="http://schemas.microsoft.com/office/powerpoint/2010/main" val="181920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3DB4-0A4F-06F0-E4C4-A1BE3BA78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64C4-B90D-9625-09B6-742415C04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/>
          <a:lstStyle/>
          <a:p>
            <a:r>
              <a:rPr lang="en-IN" b="1" dirty="0">
                <a:solidFill>
                  <a:srgbClr val="0D83D0"/>
                </a:solidFill>
                <a:latin typeface="avantgardepro"/>
              </a:rPr>
              <a:t>What is </a:t>
            </a:r>
            <a:r>
              <a:rPr lang="en-IN" b="1" dirty="0" err="1">
                <a:solidFill>
                  <a:srgbClr val="0D83D0"/>
                </a:solidFill>
                <a:latin typeface="avantgardepro"/>
              </a:rPr>
              <a:t>LoRaWAN</a:t>
            </a:r>
            <a:r>
              <a:rPr lang="en-IN" b="1" dirty="0">
                <a:solidFill>
                  <a:srgbClr val="0D83D0"/>
                </a:solidFill>
                <a:latin typeface="avantgardepro"/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10764-37ED-2545-1631-1E5E72E1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25C2B-BC96-5ADA-EBBC-1E0B75C9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2ED4F-C66C-9807-B696-0CAE494E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4</a:t>
            </a:fld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30EA503-64FA-EC70-131B-6AF527789B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9247" y="899338"/>
            <a:ext cx="4796118" cy="562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1800" dirty="0">
                <a:latin typeface="Arial" panose="020B0604020202020204" pitchFamily="34" charset="0"/>
              </a:rPr>
              <a:t>LoRa is ideal for applications that </a:t>
            </a:r>
            <a:r>
              <a:rPr lang="en-US" sz="1800" b="1" dirty="0">
                <a:latin typeface="Arial" panose="020B0604020202020204" pitchFamily="34" charset="0"/>
              </a:rPr>
              <a:t>transmit small chunks of data with low bit rates</a:t>
            </a:r>
            <a:r>
              <a:rPr lang="en-US" sz="1800" dirty="0">
                <a:latin typeface="Arial" panose="020B0604020202020204" pitchFamily="34" charset="0"/>
              </a:rPr>
              <a:t>. 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</a:rPr>
              <a:t>Data can be transmitted at a </a:t>
            </a:r>
            <a:r>
              <a:rPr lang="en-US" sz="1800" b="1" dirty="0">
                <a:latin typeface="Arial" panose="020B0604020202020204" pitchFamily="34" charset="0"/>
              </a:rPr>
              <a:t>longer range </a:t>
            </a:r>
            <a:r>
              <a:rPr lang="en-US" sz="1800" dirty="0">
                <a:latin typeface="Arial" panose="020B0604020202020204" pitchFamily="34" charset="0"/>
              </a:rPr>
              <a:t>compared to technologies like </a:t>
            </a:r>
            <a:r>
              <a:rPr lang="en-US" sz="1800" b="1" dirty="0" err="1">
                <a:latin typeface="Arial" panose="020B0604020202020204" pitchFamily="34" charset="0"/>
              </a:rPr>
              <a:t>WiFi</a:t>
            </a:r>
            <a:r>
              <a:rPr lang="en-US" sz="1800" b="1" dirty="0">
                <a:latin typeface="Arial" panose="020B0604020202020204" pitchFamily="34" charset="0"/>
              </a:rPr>
              <a:t>, Bluetooth or ZigBee. 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</a:rPr>
              <a:t>These features make LoRa well suited for sensors and actuators that operate in </a:t>
            </a:r>
            <a:r>
              <a:rPr lang="en-US" sz="1800" b="1" dirty="0">
                <a:latin typeface="Arial" panose="020B0604020202020204" pitchFamily="34" charset="0"/>
              </a:rPr>
              <a:t>low power mode.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</a:rPr>
              <a:t>LoRa can be operated on the license </a:t>
            </a:r>
            <a:r>
              <a:rPr lang="en-US" sz="1800" b="1" dirty="0">
                <a:latin typeface="Arial" panose="020B0604020202020204" pitchFamily="34" charset="0"/>
              </a:rPr>
              <a:t>free sub-gigahertz bands</a:t>
            </a:r>
            <a:r>
              <a:rPr lang="en-US" sz="1800" dirty="0">
                <a:latin typeface="Arial" panose="020B0604020202020204" pitchFamily="34" charset="0"/>
              </a:rPr>
              <a:t>, for example, </a:t>
            </a:r>
            <a:r>
              <a:rPr lang="en-US" sz="1800" b="1" dirty="0">
                <a:latin typeface="Arial" panose="020B0604020202020204" pitchFamily="34" charset="0"/>
              </a:rPr>
              <a:t>915 MHz, 868 MHz, and 433 </a:t>
            </a:r>
            <a:r>
              <a:rPr lang="en-US" sz="1800" b="1" dirty="0" err="1">
                <a:latin typeface="Arial" panose="020B0604020202020204" pitchFamily="34" charset="0"/>
              </a:rPr>
              <a:t>MHz</a:t>
            </a:r>
            <a:r>
              <a:rPr lang="en-US" sz="1800" dirty="0" err="1">
                <a:latin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</a:rPr>
              <a:t>It also can be operated on </a:t>
            </a:r>
            <a:r>
              <a:rPr lang="en-US" sz="1800" b="1" dirty="0">
                <a:latin typeface="Arial" panose="020B0604020202020204" pitchFamily="34" charset="0"/>
              </a:rPr>
              <a:t>2.4 GHz </a:t>
            </a:r>
            <a:r>
              <a:rPr lang="en-US" sz="1800" dirty="0">
                <a:latin typeface="Arial" panose="020B0604020202020204" pitchFamily="34" charset="0"/>
              </a:rPr>
              <a:t>to achieve higher data rates compared to sub-gigahertz bands, at the cost of range. 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</a:rPr>
              <a:t>These frequencies fall into ISM bands that are reserved internationally for industrial, scientific, and medical purposes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1EBFE645-2A7D-96E8-B551-F98FADA14C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LoRaCHIRP-ezgif.com-video-to-gif-converter">
            <a:hlinkClick r:id="" action="ppaction://media"/>
            <a:extLst>
              <a:ext uri="{FF2B5EF4-FFF2-40B4-BE49-F238E27FC236}">
                <a16:creationId xmlns:a16="http://schemas.microsoft.com/office/drawing/2014/main" id="{A862A5D1-5605-76F4-5E79-3C160A53F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2235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5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BD282-2769-A00B-CF5E-89DA0092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D68B-1E21-FB08-B6B7-FEDBD8F9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Architecture</a:t>
            </a:r>
            <a:r>
              <a:rPr lang="en-IN" b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4668-5651-7AC6-73B9-F104CDCC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B8B86-34B2-E434-0670-15359F10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42D81-C3D6-9F6F-9C5D-AA9FB08E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5</a:t>
            </a:fld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06A3797-616B-45C0-1CD6-57163BAEF1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922933"/>
            <a:ext cx="4149847" cy="5575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0" i="0" dirty="0" err="1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LoRaWAN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 is a </a:t>
            </a:r>
            <a:r>
              <a:rPr lang="en-US" sz="1400" b="1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Media Access Control (MAC) layer protocol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 built on top of LoRa modulation.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Ultra low power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- can last up to 10 years on a single coin cell battery.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Long range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- can transmit and receive signals over a distance of over </a:t>
            </a:r>
            <a:r>
              <a:rPr lang="en-US" sz="1400" b="1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10 kilometers 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in rural and up to </a:t>
            </a:r>
            <a:r>
              <a:rPr lang="en-US" sz="1400" b="1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3 kilometers 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in dense urban areas.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Deep indoor penetration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- deep indoor coverage, and easily cover multi floor buildings.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License free spectrum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- You don’t have to pay expensive frequency spectrum license fees to deploy a </a:t>
            </a:r>
            <a:r>
              <a:rPr lang="en-US" sz="1400" b="0" i="0" dirty="0" err="1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LoRaWAN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 network.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Geolocation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- can determine the location of end devices using </a:t>
            </a:r>
            <a:r>
              <a:rPr lang="en-US" sz="1400" b="1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triangulation without the need for GPS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. A LoRa end device can be located if </a:t>
            </a:r>
            <a:r>
              <a:rPr lang="en-US" sz="1400" b="1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at least three gateways 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pick up its signal.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End-to-end security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- secure communication between the end device and the application server using AES-128 encryption.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Firmware updates over the air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- can remotely update firmware (applications and the </a:t>
            </a:r>
            <a:r>
              <a:rPr lang="en-US" sz="1400" b="0" i="0" dirty="0" err="1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LoRaWAN</a:t>
            </a:r>
            <a:r>
              <a:rPr lang="en-US" sz="14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 stack)</a:t>
            </a:r>
            <a:endParaRPr lang="en-US" altLang="en-US" sz="2000" b="1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37787788-0CA9-6A05-D0EE-CCD22EFDB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9E76C-7034-4F76-F0F1-481F7824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047" y="1232647"/>
            <a:ext cx="6929871" cy="43927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AEAD8B-6B80-5324-0DB5-506542243791}"/>
              </a:ext>
            </a:extLst>
          </p:cNvPr>
          <p:cNvSpPr txBox="1"/>
          <p:nvPr/>
        </p:nvSpPr>
        <p:spPr>
          <a:xfrm>
            <a:off x="9426388" y="6048573"/>
            <a:ext cx="2667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Image source : the things network</a:t>
            </a:r>
          </a:p>
        </p:txBody>
      </p:sp>
    </p:spTree>
    <p:extLst>
      <p:ext uri="{BB962C8B-B14F-4D97-AF65-F5344CB8AC3E}">
        <p14:creationId xmlns:p14="http://schemas.microsoft.com/office/powerpoint/2010/main" val="333280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21A9-7C4A-7C8E-CCBB-C2A359FD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1F6AB-19FD-7DC9-FDB0-24E5CBA7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Architecture</a:t>
            </a:r>
            <a:r>
              <a:rPr lang="en-IN" b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DC760-324A-C21F-5354-E5E3D7BF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CD03-1CBB-225C-C814-A36B25A0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84EDB-21A7-485B-961F-93E0DC3A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6</a:t>
            </a:fld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808F912-833C-7112-F87C-3394CA72AB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293377"/>
            <a:ext cx="5903259" cy="5415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The LoRa Alliance® is an open, non-profit association established in 2015.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US" sz="1600" b="1" i="0" dirty="0">
                <a:solidFill>
                  <a:srgbClr val="0D83D0"/>
                </a:solidFill>
                <a:effectLst/>
                <a:latin typeface="avantgardepro"/>
              </a:rPr>
              <a:t> is now an ITU standard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0" i="0" dirty="0" err="1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LoRaWAN</a:t>
            </a:r>
            <a:r>
              <a:rPr lang="en-US" sz="16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 networks are deployed in a </a:t>
            </a:r>
            <a:r>
              <a:rPr lang="en-US" sz="16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star-of-stars</a:t>
            </a:r>
            <a:r>
              <a:rPr lang="en-US" sz="16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topology.</a:t>
            </a:r>
            <a:endParaRPr lang="en-US" sz="1600" dirty="0">
              <a:solidFill>
                <a:srgbClr val="4A4A4A"/>
              </a:solidFill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End Devices</a:t>
            </a:r>
            <a:r>
              <a:rPr lang="en-US" sz="16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- sensors or actuators send LoRa modulated wireless messages to the gateways or receive messages wirelessly back from the gateways. 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Gateways</a:t>
            </a:r>
            <a:r>
              <a:rPr lang="en-US" sz="16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- receive messages from end devices and forward them to the Network Server.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Network Server</a:t>
            </a:r>
            <a:r>
              <a:rPr lang="en-US" sz="16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- a piece of software running on a server that manages the entire network.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Application servers</a:t>
            </a:r>
            <a:r>
              <a:rPr lang="en-US" sz="16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- a piece of software running on a server that is responsible for securely processing application data.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103FD110-F747-9E01-5C06-E9AB2C1B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29FD0E-0C96-D8D8-9970-9BF397A49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62" y="2109179"/>
            <a:ext cx="4685755" cy="26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9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38E9A-7F54-41C2-6C3A-34D3EB1B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E775-37C6-A4BC-AFC5-2D57E640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D83D0"/>
                </a:solidFill>
                <a:effectLst/>
                <a:latin typeface="avantgardepro"/>
              </a:rPr>
              <a:t>Frequency</a:t>
            </a:r>
            <a:r>
              <a:rPr lang="en-IN" b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E469C-2103-25A2-0418-D8AC20F0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5F7B-E6B9-ED98-E5BC-502FA557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635C7-7395-7052-8264-1AAD32B4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7</a:t>
            </a:fld>
            <a:endParaRPr lang="en-IN"/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4973CBD8-1A4B-61AB-8C40-0063F5464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7" name="Picture 5" descr="LoRa Module 433MHz, 868MHz, 915MHz Operating Frequency  Characteristics_Product dynamics_Blog_">
            <a:extLst>
              <a:ext uri="{FF2B5EF4-FFF2-40B4-BE49-F238E27FC236}">
                <a16:creationId xmlns:a16="http://schemas.microsoft.com/office/drawing/2014/main" id="{2F89A33C-31BC-51C2-DF7B-F4FC0BA3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9" y="1882588"/>
            <a:ext cx="6369824" cy="348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LoRaWAN Frequency Bands - LoRa Tutorial">
            <a:extLst>
              <a:ext uri="{FF2B5EF4-FFF2-40B4-BE49-F238E27FC236}">
                <a16:creationId xmlns:a16="http://schemas.microsoft.com/office/drawing/2014/main" id="{58DC6D7F-1174-E5BB-7951-FE71D4788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58" y="1882588"/>
            <a:ext cx="5332381" cy="334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2DBA9A-CBBC-BDC7-F7EE-93D752E6C4C5}"/>
              </a:ext>
            </a:extLst>
          </p:cNvPr>
          <p:cNvSpPr txBox="1"/>
          <p:nvPr/>
        </p:nvSpPr>
        <p:spPr>
          <a:xfrm>
            <a:off x="9982200" y="6048573"/>
            <a:ext cx="2049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Image source : 3GLTE info</a:t>
            </a:r>
          </a:p>
        </p:txBody>
      </p:sp>
    </p:spTree>
    <p:extLst>
      <p:ext uri="{BB962C8B-B14F-4D97-AF65-F5344CB8AC3E}">
        <p14:creationId xmlns:p14="http://schemas.microsoft.com/office/powerpoint/2010/main" val="1304228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4C2FA-B82E-0450-5EDC-D2F54453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D5BC-76D8-3AF6-E983-E5CC77E1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Security</a:t>
            </a:r>
            <a:r>
              <a:rPr lang="en-IN" b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76A4B-6D11-D32C-010A-51B9E37A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DB531-8428-A648-76DD-2D96C623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8C3E-9413-9BB5-4D6D-A24B2606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8</a:t>
            </a:fld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52A6228-D2EE-B420-F823-416F7FF25C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271576"/>
            <a:ext cx="5903259" cy="545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IN" sz="1800" b="1" i="0" dirty="0">
                <a:solidFill>
                  <a:srgbClr val="0D83D0"/>
                </a:solidFill>
                <a:effectLst/>
                <a:latin typeface="avantgardepro"/>
              </a:rPr>
              <a:t>Security Keys :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D83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NwkSKey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D83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AppSKey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and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D83D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AppKey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en-IN" sz="1100" b="1" i="0" dirty="0">
              <a:solidFill>
                <a:srgbClr val="0D83D0"/>
              </a:solidFill>
              <a:effectLst/>
              <a:latin typeface="avantgardepro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When a device joins the network (this is called a join or activation), an application session key </a:t>
            </a:r>
            <a:r>
              <a:rPr lang="en-US" altLang="en-US" sz="1800" b="1" i="1" dirty="0" err="1">
                <a:latin typeface="Arial" panose="020B0604020202020204" pitchFamily="34" charset="0"/>
              </a:rPr>
              <a:t>AppSKey</a:t>
            </a:r>
            <a:r>
              <a:rPr lang="en-US" altLang="en-US" sz="1800" dirty="0">
                <a:latin typeface="Arial" panose="020B0604020202020204" pitchFamily="34" charset="0"/>
              </a:rPr>
              <a:t> and a network session key </a:t>
            </a:r>
            <a:r>
              <a:rPr lang="en-US" altLang="en-US" sz="1800" b="1" i="1" dirty="0" err="1">
                <a:latin typeface="Arial" panose="020B0604020202020204" pitchFamily="34" charset="0"/>
              </a:rPr>
              <a:t>NwkSKey</a:t>
            </a:r>
            <a:r>
              <a:rPr lang="en-US" altLang="en-US" sz="1800" dirty="0">
                <a:latin typeface="Arial" panose="020B0604020202020204" pitchFamily="34" charset="0"/>
              </a:rPr>
              <a:t> are generated. The </a:t>
            </a:r>
            <a:r>
              <a:rPr lang="en-US" altLang="en-US" sz="1800" b="1" i="1" dirty="0" err="1">
                <a:latin typeface="Arial" panose="020B0604020202020204" pitchFamily="34" charset="0"/>
              </a:rPr>
              <a:t>NwkSKey</a:t>
            </a:r>
            <a:r>
              <a:rPr lang="en-US" altLang="en-US" sz="1800" dirty="0">
                <a:latin typeface="Arial" panose="020B0604020202020204" pitchFamily="34" charset="0"/>
              </a:rPr>
              <a:t> is shared with the network, while the </a:t>
            </a:r>
            <a:r>
              <a:rPr lang="en-US" altLang="en-US" sz="1800" b="1" i="1" dirty="0" err="1">
                <a:latin typeface="Arial" panose="020B0604020202020204" pitchFamily="34" charset="0"/>
              </a:rPr>
              <a:t>AppSKey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Arial" panose="020B0604020202020204" pitchFamily="34" charset="0"/>
              </a:rPr>
              <a:t>is kept private. These session keys will be used for the duration of the session.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The </a:t>
            </a:r>
            <a:r>
              <a:rPr lang="en-US" altLang="en-US" sz="1800" b="1" i="1" dirty="0" err="1">
                <a:latin typeface="Arial" panose="020B0604020202020204" pitchFamily="34" charset="0"/>
              </a:rPr>
              <a:t>AppSKey</a:t>
            </a:r>
            <a:r>
              <a:rPr lang="en-US" altLang="en-US" sz="1800" dirty="0">
                <a:latin typeface="Arial" panose="020B0604020202020204" pitchFamily="34" charset="0"/>
              </a:rPr>
              <a:t> is used for encryption and decryption of the payload.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The </a:t>
            </a:r>
            <a:r>
              <a:rPr lang="en-US" altLang="en-US" sz="1800" b="1" dirty="0">
                <a:latin typeface="Arial" panose="020B0604020202020204" pitchFamily="34" charset="0"/>
              </a:rPr>
              <a:t>application key (</a:t>
            </a:r>
            <a:r>
              <a:rPr lang="en-US" altLang="en-US" sz="1800" b="1" i="1" dirty="0" err="1">
                <a:latin typeface="Arial" panose="020B0604020202020204" pitchFamily="34" charset="0"/>
              </a:rPr>
              <a:t>AppKey</a:t>
            </a:r>
            <a:r>
              <a:rPr lang="en-US" altLang="en-US" sz="1800" b="1" dirty="0">
                <a:latin typeface="Arial" panose="020B0604020202020204" pitchFamily="34" charset="0"/>
              </a:rPr>
              <a:t>) </a:t>
            </a:r>
            <a:r>
              <a:rPr lang="en-US" altLang="en-US" sz="1800" dirty="0">
                <a:latin typeface="Arial" panose="020B0604020202020204" pitchFamily="34" charset="0"/>
              </a:rPr>
              <a:t>is only known by the device and by the application.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9EF69C22-B452-91D8-97CC-51EE38A235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0BC1FC-43BB-0B86-85BA-7EEBB40B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954" y="3429000"/>
            <a:ext cx="4740905" cy="263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3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09C4-D8BC-982C-F1C6-5A4CD247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1C99-10BD-B541-7CF3-0F95AFCA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71"/>
            <a:ext cx="10515600" cy="768731"/>
          </a:xfrm>
        </p:spPr>
        <p:txBody>
          <a:bodyPr>
            <a:normAutofit/>
          </a:bodyPr>
          <a:lstStyle/>
          <a:p>
            <a:r>
              <a:rPr lang="en-IN" b="1" i="0" dirty="0" err="1">
                <a:solidFill>
                  <a:srgbClr val="0D83D0"/>
                </a:solidFill>
                <a:effectLst/>
                <a:latin typeface="avantgardepro"/>
              </a:rPr>
              <a:t>LoRaWAN</a:t>
            </a:r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 Device Classes</a:t>
            </a:r>
            <a:r>
              <a:rPr lang="en-IN" b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80816-0BA4-338C-7E0E-20E308E6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06-11-2024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8C553-6A06-59B0-5878-140F5298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LoRaWAN and Geospatial Technologies for Next-Generation Smart Cities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CF9F6-032D-B0D1-052B-0BF1AD6A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5F97-BAC6-4B68-A64C-E81C15EA068D}" type="slidenum">
              <a:rPr lang="en-IN" smtClean="0"/>
              <a:t>9</a:t>
            </a:fld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9BE73DB-7A04-574E-3EF7-F15E6C317B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9917" y="1103135"/>
            <a:ext cx="95429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The </a:t>
            </a:r>
            <a:r>
              <a:rPr lang="en-US" sz="1800" b="0" i="0" dirty="0" err="1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LoRaWAN</a:t>
            </a:r>
            <a:r>
              <a:rPr lang="en-US" sz="18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 specification defines three device types: </a:t>
            </a:r>
            <a:r>
              <a:rPr lang="en-US" sz="18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Class A</a:t>
            </a:r>
            <a:r>
              <a:rPr lang="en-US" sz="18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en-US" sz="18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Class B</a:t>
            </a:r>
            <a:r>
              <a:rPr lang="en-US" sz="18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, and </a:t>
            </a:r>
            <a:r>
              <a:rPr lang="en-US" sz="1800" b="1" i="0" dirty="0">
                <a:solidFill>
                  <a:srgbClr val="363636"/>
                </a:solidFill>
                <a:effectLst/>
                <a:latin typeface="lato" panose="020F0502020204030203" pitchFamily="34" charset="0"/>
              </a:rPr>
              <a:t>Class C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2" descr="Comparison Between LoRa and Other Wireless Technologies">
            <a:extLst>
              <a:ext uri="{FF2B5EF4-FFF2-40B4-BE49-F238E27FC236}">
                <a16:creationId xmlns:a16="http://schemas.microsoft.com/office/drawing/2014/main" id="{6D4746D1-B49A-D3A8-42B1-7C60D1FFB9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4F0406-BB61-A220-7561-5D68F167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27" y="2269065"/>
            <a:ext cx="4467668" cy="13227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9416EF-0B4B-F9A4-7718-9E1A7232FC08}"/>
              </a:ext>
            </a:extLst>
          </p:cNvPr>
          <p:cNvSpPr txBox="1"/>
          <p:nvPr/>
        </p:nvSpPr>
        <p:spPr>
          <a:xfrm>
            <a:off x="2126235" y="1643244"/>
            <a:ext cx="1199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83D0"/>
                </a:solidFill>
                <a:effectLst/>
                <a:latin typeface="avantgardepro"/>
              </a:rPr>
              <a:t>Class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FF050E-467E-BC43-6489-36383A5B94B2}"/>
              </a:ext>
            </a:extLst>
          </p:cNvPr>
          <p:cNvSpPr txBox="1"/>
          <p:nvPr/>
        </p:nvSpPr>
        <p:spPr>
          <a:xfrm>
            <a:off x="500293" y="192876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All </a:t>
            </a:r>
            <a:r>
              <a:rPr lang="en-US" sz="1100" b="0" i="0" dirty="0" err="1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LoRaWAN</a:t>
            </a:r>
            <a:r>
              <a:rPr lang="en-US" sz="1100" b="0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 end-devices must support Class A implementation</a:t>
            </a:r>
            <a:endParaRPr lang="en-IN" sz="1100" dirty="0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0302C3D-8998-B3B2-364D-E623363D835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237" y="3506241"/>
            <a:ext cx="4467668" cy="263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A devices can send uplink messages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 any time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an uplink, two short receive windows open for downlink messages.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RX1 Delay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RX2 Delay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occur between the uplink and each receive window.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no response is received in these windows, the next downlink is scheduled after the next uplink.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9B01BFAF-D1DC-6B01-C173-DBF55319D4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248400" y="1924131"/>
            <a:ext cx="4776674" cy="199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Class A devices have low power consumption, enabling battery operation.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They spend most time in sleep mode with long intervals between uplinks.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High downlink latency due to needing an uplink before receiving a downlink.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CC05EA-B233-D69F-F093-6D3B3FA09FE8}"/>
              </a:ext>
            </a:extLst>
          </p:cNvPr>
          <p:cNvSpPr txBox="1"/>
          <p:nvPr/>
        </p:nvSpPr>
        <p:spPr>
          <a:xfrm>
            <a:off x="6096000" y="4227989"/>
            <a:ext cx="5257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</a:rPr>
              <a:t>The following are some of the use cases for Class A end devices: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</a:rPr>
              <a:t>Environmental monitoring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</a:rPr>
              <a:t>Animal tracking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</a:rPr>
              <a:t>Forest fire detection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</a:rPr>
              <a:t>Water leakage detection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</a:rPr>
              <a:t>Smart parking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</a:rPr>
              <a:t>Asset tracking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</a:rPr>
              <a:t>Waste management</a:t>
            </a:r>
          </a:p>
        </p:txBody>
      </p:sp>
    </p:spTree>
    <p:extLst>
      <p:ext uri="{BB962C8B-B14F-4D97-AF65-F5344CB8AC3E}">
        <p14:creationId xmlns:p14="http://schemas.microsoft.com/office/powerpoint/2010/main" val="3355121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2197</Words>
  <Application>Microsoft Office PowerPoint</Application>
  <PresentationFormat>Widescreen</PresentationFormat>
  <Paragraphs>249</Paragraphs>
  <Slides>21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avantgardepro</vt:lpstr>
      <vt:lpstr>Calibri</vt:lpstr>
      <vt:lpstr>Calibri Light</vt:lpstr>
      <vt:lpstr>Courier New</vt:lpstr>
      <vt:lpstr>ITC Avant Garde Pro</vt:lpstr>
      <vt:lpstr>Lato</vt:lpstr>
      <vt:lpstr>Lato</vt:lpstr>
      <vt:lpstr>Roboto</vt:lpstr>
      <vt:lpstr>Office Theme</vt:lpstr>
      <vt:lpstr>PowerPoint Presentation</vt:lpstr>
      <vt:lpstr>Introduction to Smart Cities</vt:lpstr>
      <vt:lpstr>What is LoRaWAN?</vt:lpstr>
      <vt:lpstr>What is LoRaWAN?</vt:lpstr>
      <vt:lpstr>LoRaWAN Architecture </vt:lpstr>
      <vt:lpstr>LoRaWAN Architecture </vt:lpstr>
      <vt:lpstr>LoRaWAN Frequency </vt:lpstr>
      <vt:lpstr>LoRaWAN Security </vt:lpstr>
      <vt:lpstr>LoRaWAN Device Classes </vt:lpstr>
      <vt:lpstr>LoRaWAN Device Classes </vt:lpstr>
      <vt:lpstr>LoRaWAN Device Classes </vt:lpstr>
      <vt:lpstr>LoRaWAN Device Classes </vt:lpstr>
      <vt:lpstr>LoRaWAN End Device Activation</vt:lpstr>
      <vt:lpstr>LoRaWAN Spreading Factors </vt:lpstr>
      <vt:lpstr>LoRaWAN Spreading Factors </vt:lpstr>
      <vt:lpstr>LoRaWAN Limitations </vt:lpstr>
      <vt:lpstr>LoRaWAN Usecase </vt:lpstr>
      <vt:lpstr>Integration of LoRaWAN and Geospatial Technologies </vt:lpstr>
      <vt:lpstr>Integration of LoRaWAN and Geospatial Technologies </vt:lpstr>
      <vt:lpstr>The Things Industries is a full-service LoRaWAN solutions provider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samuthra s</dc:creator>
  <cp:lastModifiedBy>samuthra s</cp:lastModifiedBy>
  <cp:revision>2</cp:revision>
  <dcterms:created xsi:type="dcterms:W3CDTF">2024-11-01T15:18:03Z</dcterms:created>
  <dcterms:modified xsi:type="dcterms:W3CDTF">2024-11-02T08:51:12Z</dcterms:modified>
</cp:coreProperties>
</file>